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8" r:id="rId13"/>
    <p:sldId id="297" r:id="rId14"/>
    <p:sldId id="266" r:id="rId15"/>
    <p:sldId id="268" r:id="rId16"/>
    <p:sldId id="269" r:id="rId17"/>
    <p:sldId id="298" r:id="rId18"/>
    <p:sldId id="270" r:id="rId19"/>
    <p:sldId id="295" r:id="rId20"/>
    <p:sldId id="287" r:id="rId21"/>
    <p:sldId id="272" r:id="rId22"/>
    <p:sldId id="299" r:id="rId23"/>
    <p:sldId id="292" r:id="rId24"/>
    <p:sldId id="300" r:id="rId25"/>
    <p:sldId id="294" r:id="rId26"/>
    <p:sldId id="276" r:id="rId27"/>
    <p:sldId id="277" r:id="rId28"/>
    <p:sldId id="301" r:id="rId29"/>
    <p:sldId id="278" r:id="rId30"/>
    <p:sldId id="279" r:id="rId31"/>
    <p:sldId id="280" r:id="rId32"/>
    <p:sldId id="281" r:id="rId33"/>
    <p:sldId id="282" r:id="rId34"/>
    <p:sldId id="283" r:id="rId35"/>
  </p:sldIdLst>
  <p:sldSz cx="18288000" cy="10287000"/>
  <p:notesSz cx="6858000" cy="9144000"/>
  <p:embeddedFontLst>
    <p:embeddedFont>
      <p:font typeface="LINE Seed Sans KR Bold" panose="020B0600000101010101" charset="-127"/>
      <p:bold r:id="rId37"/>
    </p:embeddedFont>
    <p:embeddedFont>
      <p:font typeface="LINE Seed Sans KR Regular" panose="020B0600000101010101" charset="-127"/>
      <p:regular r:id="rId38"/>
    </p:embeddedFont>
    <p:embeddedFont>
      <p:font typeface="Pretendard Regular" panose="020B0600000101010101" charset="-127"/>
      <p:regular r:id="rId39"/>
    </p:embeddedFont>
    <p:embeddedFont>
      <p:font typeface="Pretendard SemiBold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6EFD7-09FE-4228-96B4-F62BB422F971}" v="132" dt="2025-07-27T14:55:52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EA0FA-3654-489A-8DD6-A4F7696E8C32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AE1CC-1FC9-41EC-A693-C1E6601E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7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520700"/>
            <a:ext cx="16954500" cy="2057400"/>
          </a:xfrm>
          <a:prstGeom prst="rect">
            <a:avLst/>
          </a:prstGeom>
          <a:effectLst>
            <a:outerShdw blurRad="158453" dist="79222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8509000"/>
            <a:ext cx="16294100" cy="723900"/>
          </a:xfrm>
          <a:prstGeom prst="rect">
            <a:avLst/>
          </a:prstGeom>
          <a:effectLst>
            <a:outerShdw blurRad="32732" dist="55781" dir="5400000">
              <a:srgbClr val="A7A7A7">
                <a:alpha val="7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4673600" y="8686800"/>
            <a:ext cx="8940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안준호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[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팀장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]     /       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이정인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/      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양재원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 /       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김승효</a:t>
            </a:r>
            <a:r>
              <a:rPr lang="en-US" sz="2100" b="0" i="0" u="none" strike="noStrike">
                <a:solidFill>
                  <a:srgbClr val="FFFFFF"/>
                </a:solidFill>
                <a:latin typeface="LINE Seed Sans KR Regular"/>
              </a:rPr>
              <a:t>      /      </a:t>
            </a:r>
            <a:r>
              <a:rPr lang="ko-KR" sz="2100" b="0" i="0" u="none" strike="noStrike">
                <a:solidFill>
                  <a:srgbClr val="FFFFFF"/>
                </a:solidFill>
                <a:ea typeface="LINE Seed Sans KR Regular"/>
              </a:rPr>
              <a:t>최승호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8400" y="6959600"/>
            <a:ext cx="10871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6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6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LINE Seed Sans KR Regular"/>
              </a:rPr>
              <a:t>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27200" y="4330700"/>
            <a:ext cx="1308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>
                <a:solidFill>
                  <a:srgbClr val="0068F2"/>
                </a:solidFill>
                <a:latin typeface="LINE Seed Sans KR Regular"/>
              </a:rPr>
              <a:t>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5700" y="4318000"/>
            <a:ext cx="1089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000000"/>
                </a:solidFill>
                <a:latin typeface="LINE Seed Sans KR Bold"/>
              </a:rPr>
              <a:t>KOBUS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2700" y="4330700"/>
            <a:ext cx="1308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>
                <a:solidFill>
                  <a:srgbClr val="0068F2"/>
                </a:solidFill>
                <a:latin typeface="LINE Seed Sans KR Regular"/>
              </a:rPr>
              <a:t>[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900" y="2755900"/>
            <a:ext cx="99822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 dirty="0">
                <a:solidFill>
                  <a:srgbClr val="C6C6C6"/>
                </a:solidFill>
                <a:latin typeface="LINE Seed Sans KR Bold"/>
              </a:rPr>
              <a:t>SPRING </a:t>
            </a:r>
            <a:r>
              <a:rPr lang="ko-KR" sz="9000" b="0" i="0" u="none" strike="noStrike" spc="600" dirty="0">
                <a:solidFill>
                  <a:srgbClr val="C6C6C6"/>
                </a:solidFill>
                <a:ea typeface="LINE Seed Sans KR Bold"/>
              </a:rPr>
              <a:t>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584200"/>
            <a:ext cx="16421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300" b="0" i="0" u="none" strike="noStrike" spc="1200">
                <a:solidFill>
                  <a:srgbClr val="FFFFFF"/>
                </a:solidFill>
                <a:latin typeface="LINE Seed Sans KR Regular"/>
              </a:rPr>
              <a:t>1</a:t>
            </a:r>
            <a:r>
              <a:rPr lang="ko-KR" sz="2300" b="0" i="0" u="none" strike="noStrike" spc="1200">
                <a:solidFill>
                  <a:srgbClr val="FFFFFF"/>
                </a:solidFill>
                <a:ea typeface="LINE Seed Sans KR Regular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 dirty="0">
                <a:solidFill>
                  <a:srgbClr val="FFFFFF"/>
                </a:solidFill>
                <a:latin typeface="LINE Seed Sans KR Bold"/>
              </a:rPr>
              <a:t>KOBUS DB </a:t>
            </a:r>
            <a:r>
              <a:rPr lang="ko-KR" sz="9000" b="0" i="0" u="none" strike="noStrike" spc="600" dirty="0">
                <a:solidFill>
                  <a:srgbClr val="FFFFFF"/>
                </a:solidFill>
                <a:ea typeface="LINE Seed Sans KR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전체 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latin typeface="LINE Seed Sans KR Bold" panose="020B0600000101010101" charset="-127"/>
                <a:ea typeface="LINE Seed Sans KR Bold" panose="020B0600000101010101" charset="-127"/>
                <a:cs typeface="LINE Seed Sans KR Bold" panose="020B0600000101010101" charset="-127"/>
              </a:rPr>
              <a:t>DB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구조도</a:t>
            </a:r>
            <a:endParaRPr lang="en-US" sz="6400" b="0" i="0" u="none" strike="noStrike" spc="400" dirty="0">
              <a:solidFill>
                <a:srgbClr val="FFFFFF"/>
              </a:solidFill>
              <a:latin typeface="LINE Seed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35DAE-68E2-467E-947C-9E78E6505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629" y="2324100"/>
            <a:ext cx="12484742" cy="70361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096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47D4B1-52E4-B36A-02EA-4AD54414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656575"/>
            <a:ext cx="6858000" cy="6226202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FFC663BF-5DB3-D4EA-CB6D-C602F37BC5ED}"/>
              </a:ext>
            </a:extLst>
          </p:cNvPr>
          <p:cNvSpPr txBox="1"/>
          <p:nvPr/>
        </p:nvSpPr>
        <p:spPr>
          <a:xfrm>
            <a:off x="8742718" y="3312425"/>
            <a:ext cx="80137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KUSID(</a:t>
            </a:r>
            <a:r>
              <a:rPr lang="en-US" sz="2400" dirty="0">
                <a:solidFill>
                  <a:srgbClr val="000000"/>
                </a:solidFill>
                <a:latin typeface="LINE Seed Sans KR Regular"/>
              </a:rPr>
              <a:t>PK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) 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회원식별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ID(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시퀀스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회원의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ID,PW,TEL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등등의 개인정보를 저장하는 테이블</a:t>
            </a: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회원가입이 이루어지면 이 테이블에 회원의 정보가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insert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됨</a:t>
            </a: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가입일자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마일리지 포인트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등급으로 회원들을 관리함</a:t>
            </a: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E5A4-0D38-D377-102C-A93CBD3F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03F984-0093-D533-DFEE-5489A70E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0B8985-C092-28DE-D58A-C0C5F101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88433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7C3861-46E3-CB6C-AA89-9E2B063B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BEB14F1-3C13-C110-D0B3-F86EAE8A2BED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E7FAB-8FAE-950D-3259-F5AEEAAA1694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7D6FD06-B1A9-A36B-5BC7-F598E2EAEFB7}"/>
              </a:ext>
            </a:extLst>
          </p:cNvPr>
          <p:cNvSpPr txBox="1"/>
          <p:nvPr/>
        </p:nvSpPr>
        <p:spPr>
          <a:xfrm>
            <a:off x="8742718" y="3312425"/>
            <a:ext cx="80137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dirty="0">
                <a:solidFill>
                  <a:srgbClr val="000000"/>
                </a:solidFill>
                <a:latin typeface="LINE Seed Sans KR Regular"/>
              </a:rPr>
              <a:t>USERNAME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(F</a:t>
            </a:r>
            <a:r>
              <a:rPr lang="en-US" sz="2400" dirty="0">
                <a:solidFill>
                  <a:srgbClr val="000000"/>
                </a:solidFill>
                <a:latin typeface="LINE Seed Sans KR Regular"/>
              </a:rPr>
              <a:t>K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) : </a:t>
            </a:r>
            <a:r>
              <a:rPr 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KOBUSUSER – ID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값을 </a:t>
            </a:r>
            <a:r>
              <a:rPr lang="ko-KR" altLang="en-US" sz="2400" dirty="0" err="1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외래키참조</a:t>
            </a: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SPRING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SECURITY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에서 필요한 </a:t>
            </a: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USERNAME, AUTHORITY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를 지정해두는 테이블</a:t>
            </a: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AUTHORITY : 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회원 </a:t>
            </a:r>
            <a:r>
              <a:rPr lang="ko-KR" altLang="en-US" sz="240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권한값</a:t>
            </a:r>
            <a:r>
              <a:rPr lang="ko-KR" altLang="en-US" sz="24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저장하는 컬럼</a:t>
            </a:r>
            <a:endParaRPr lang="en-US" altLang="ko-KR" sz="240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0948C-8AB4-7564-1666-C2D73B56E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441700"/>
            <a:ext cx="6450368" cy="4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sz="6400" b="0" i="0" u="none" strike="noStrike" spc="400" dirty="0" err="1">
                <a:solidFill>
                  <a:srgbClr val="FFFFFF"/>
                </a:solidFill>
                <a:ea typeface="LINE Seed Sans KR Bold"/>
              </a:rPr>
              <a:t>출도착지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/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배차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조회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B39B4C-5AC5-BFD2-FCF0-4A8C65CCE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49500"/>
            <a:ext cx="8936507" cy="65659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77AB0CD9-6A69-C5C7-0F19-6C4C54168A65}"/>
              </a:ext>
            </a:extLst>
          </p:cNvPr>
          <p:cNvSpPr txBox="1"/>
          <p:nvPr/>
        </p:nvSpPr>
        <p:spPr>
          <a:xfrm>
            <a:off x="10287000" y="3556000"/>
            <a:ext cx="6675115" cy="347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BUSSCHEDULE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배차 정보 관리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출발일시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남은 좌석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요금 등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ROUTE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노선 정보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회사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출발지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도착지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소요시간 포함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BUS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버스 정보 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(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등급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좌석 수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소속 회사 등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</a:t>
            </a:r>
          </a:p>
          <a:p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COMPANY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버스 회사 정보</a:t>
            </a:r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endParaRPr lang="ko-KR" altLang="en-US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DEPARTURE / ARRIVAL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출발 및 도착 터미널 정보</a:t>
            </a:r>
            <a:endParaRPr lang="en-US" altLang="ko-KR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endParaRPr lang="ko-KR" altLang="en-US" sz="2200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r>
              <a:rPr lang="en-US" altLang="ko-KR" sz="2200" b="1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REGION</a:t>
            </a:r>
            <a:r>
              <a:rPr lang="en-US" altLang="ko-KR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: </a:t>
            </a:r>
            <a:r>
              <a:rPr lang="ko-KR" altLang="en-US" sz="2200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지역 및 시도 코드 관리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alt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 – </a:t>
            </a:r>
            <a:r>
              <a:rPr lang="ko-KR" altLang="en-US" sz="6400" b="0" i="0" u="none" strike="noStrike" spc="400" dirty="0">
                <a:solidFill>
                  <a:srgbClr val="FFFFFF"/>
                </a:solidFill>
                <a:ea typeface="LINE Seed Sans KR Bold"/>
              </a:rPr>
              <a:t>좌석 관리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F54E3-6D5E-4084-9FBF-9AE73A30E647}"/>
              </a:ext>
            </a:extLst>
          </p:cNvPr>
          <p:cNvSpPr txBox="1"/>
          <p:nvPr/>
        </p:nvSpPr>
        <p:spPr>
          <a:xfrm>
            <a:off x="7467600" y="3009900"/>
            <a:ext cx="9067800" cy="279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버스의 좌석 정보를 관리하는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SEAT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테이블에서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좌석별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정보를 가져와 예매 테이블에서 버스 안의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몇번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좌석을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예매하는지의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정보를 입력합니다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또한 한명이 하나 이상의 좌석을 예매할 수 있어 예약한 좌석을 관리하는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RESERVEDSEATS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테이블로 사용자가 예약한 전체 좌석 정보를 관리합니다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9EF23-8F10-4576-8CB8-27C9E931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302000"/>
            <a:ext cx="5783678" cy="4940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결제관리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A2148F-A65E-DB7C-62EC-38B2220D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2124129"/>
            <a:ext cx="16360498" cy="74375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변경된 결제관리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번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9C7BA2-1897-697F-EBEF-2CBB39DC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08" y="2121945"/>
            <a:ext cx="16947574" cy="7175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일반결제 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/ </a:t>
            </a:r>
            <a:r>
              <a:rPr lang="ko-KR" altLang="en-US" sz="6400" spc="400" dirty="0" err="1">
                <a:solidFill>
                  <a:srgbClr val="FFFFFF"/>
                </a:solidFill>
                <a:latin typeface="LINE Seed Sans KR Bold"/>
                <a:ea typeface="LINE Seed Sans KR Bold"/>
                <a:cs typeface="LINE Seed Sans KR Bold"/>
              </a:rPr>
              <a:t>예매</a:t>
            </a:r>
            <a:r>
              <a:rPr lang="ko-KR" sz="6400" spc="400" dirty="0">
                <a:solidFill>
                  <a:srgbClr val="FFFFFF"/>
                </a:solidFill>
                <a:ea typeface="LINE Seed Sans KR Bold"/>
              </a:rPr>
              <a:t> 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6B7A1-C317-7E5D-12D2-AAF6B48A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96" y="2152835"/>
            <a:ext cx="11077974" cy="7423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5118-8EA1-80DC-8A29-2D9092F66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9BFF62-ABB6-5AE8-8FF7-D4242DE0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1CB2BA-0F2C-AF2E-AA26-B2902757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D2DE40-500D-D135-EDAF-93B117F5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7859EE3-E85A-D174-B932-FD6D6A906EFB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프리패스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/ </a:t>
            </a:r>
            <a:r>
              <a:rPr lang="ko-KR" altLang="en-US" sz="6400" spc="400" dirty="0">
                <a:solidFill>
                  <a:srgbClr val="FFFFFF"/>
                </a:solidFill>
                <a:ea typeface="LINE Seed Sans KR Bold"/>
              </a:rPr>
              <a:t>정기권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13FE562-72D9-DF7C-7105-92FF7F4CC981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6D3C41-83E6-83B4-6228-66BBCAAE4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53" y="2313327"/>
            <a:ext cx="10274238" cy="7258327"/>
          </a:xfrm>
          <a:prstGeom prst="rect">
            <a:avLst/>
          </a:prstGeom>
        </p:spPr>
      </p:pic>
      <p:pic>
        <p:nvPicPr>
          <p:cNvPr id="8" name="그림 7" descr="텍스트, 전자제품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899CFD-2EFF-F728-2006-DF06444D2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21" y="1520301"/>
            <a:ext cx="5802082" cy="80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429000" y="3721100"/>
            <a:ext cx="8864600" cy="2844800"/>
          </a:xfrm>
          <a:prstGeom prst="rect">
            <a:avLst/>
          </a:prstGeom>
          <a:effectLst>
            <a:outerShdw blurRad="302921" dist="109538" dir="108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6248400"/>
            <a:ext cx="3454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6248400"/>
            <a:ext cx="34544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6248400"/>
            <a:ext cx="34544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2413000"/>
            <a:ext cx="34544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413000"/>
            <a:ext cx="34544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413000"/>
            <a:ext cx="34544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-1778000" y="4584700"/>
            <a:ext cx="6172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600">
                <a:solidFill>
                  <a:srgbClr val="FFFFFF"/>
                </a:solidFill>
                <a:latin typeface="LINE Seed Sans KR Bold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3500" y="76708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소감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,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어려웠던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8900" y="6477000"/>
            <a:ext cx="3492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프로젝트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소감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및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QNA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889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93100" y="67437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기능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시연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931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4600" y="75184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각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기능별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구현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0" y="67437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기능</a:t>
            </a: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0000" y="56896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38227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 dirty="0">
                <a:solidFill>
                  <a:srgbClr val="595959"/>
                </a:solidFill>
                <a:ea typeface="LINE Seed Sans KR Regular"/>
              </a:rPr>
              <a:t>논리데이터모델링</a:t>
            </a:r>
          </a:p>
          <a:p>
            <a:pPr lvl="0" algn="l">
              <a:lnSpc>
                <a:spcPct val="120350"/>
              </a:lnSpc>
            </a:pPr>
            <a:endParaRPr lang="ko-KR" sz="2100" b="0" i="0" u="none" strike="noStrike" dirty="0">
              <a:solidFill>
                <a:srgbClr val="595959"/>
              </a:solidFill>
              <a:ea typeface="LINE Seed Sans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889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KOBUS DB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설명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889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3100" y="36322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요구분석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931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LINE Seed Sans KR Bold"/>
              </a:rPr>
              <a:t>KOBUS </a:t>
            </a: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요구분석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931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10000" y="3632200"/>
            <a:ext cx="3467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KOBUS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주제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선정</a:t>
            </a:r>
            <a:r>
              <a:rPr lang="en-US" sz="2100" b="0" i="0" u="none" strike="noStrike">
                <a:solidFill>
                  <a:srgbClr val="595959"/>
                </a:solidFill>
                <a:latin typeface="LINE Seed Sans KR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LINE Seed Sans KR Regular"/>
              </a:rPr>
              <a:t>이유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10000" y="2908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100">
                <a:solidFill>
                  <a:srgbClr val="000000"/>
                </a:solidFill>
                <a:ea typeface="LINE Seed Sans KR Bold"/>
              </a:rPr>
              <a:t>기획의도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10000" y="1854200"/>
            <a:ext cx="140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en-US" sz="3000" b="0" i="0" u="none" strike="noStrike">
                <a:solidFill>
                  <a:srgbClr val="0068F2"/>
                </a:solidFill>
                <a:latin typeface="LINE Seed Sans KR Bold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5688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336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-180513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게시판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5850" y="1902012"/>
            <a:ext cx="16129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endParaRPr lang="en-US" altLang="ko-KR" sz="3600" dirty="0"/>
          </a:p>
          <a:p>
            <a:endParaRPr lang="en-US" altLang="ko-KR" sz="3600" b="1" dirty="0"/>
          </a:p>
          <a:p>
            <a:endParaRPr lang="en-US" altLang="ko-KR" sz="4400" dirty="0"/>
          </a:p>
          <a:p>
            <a:r>
              <a:rPr lang="en-US" altLang="ko-KR" sz="4400" dirty="0"/>
              <a:t> </a:t>
            </a:r>
          </a:p>
          <a:p>
            <a:endParaRPr lang="en-US" altLang="ko-KR" sz="4400" dirty="0"/>
          </a:p>
          <a:p>
            <a:endParaRPr lang="ko-KR" altLang="en-US" sz="44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85850" y="1989500"/>
          <a:ext cx="6222999" cy="6186312"/>
        </p:xfrm>
        <a:graphic>
          <a:graphicData uri="http://schemas.openxmlformats.org/drawingml/2006/table">
            <a:tbl>
              <a:tblPr/>
              <a:tblGrid>
                <a:gridCol w="2074333">
                  <a:extLst>
                    <a:ext uri="{9D8B030D-6E8A-4147-A177-3AD203B41FA5}">
                      <a16:colId xmlns:a16="http://schemas.microsoft.com/office/drawing/2014/main" val="1579515498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3577938911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4205205301"/>
                    </a:ext>
                  </a:extLst>
                </a:gridCol>
              </a:tblGrid>
              <a:tr h="515526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</a:rPr>
                        <a:t>KOBUSUSER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868596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2209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TEL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VARCHAR2(11)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021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SUBEMAIL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28744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01009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PASSWD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06524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34328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NUMBER(1)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3866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RANK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VARCHAR2(255)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58595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231173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65962"/>
                  </a:ext>
                </a:extLst>
              </a:tr>
              <a:tr h="5155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JOINDATE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5754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763000" y="1989500"/>
          <a:ext cx="8229600" cy="2694972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94873806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0263609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30725470"/>
                    </a:ext>
                  </a:extLst>
                </a:gridCol>
              </a:tblGrid>
              <a:tr h="384996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</a:rPr>
                        <a:t>BOARD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969005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BRDID(PK)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839702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193084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VARCHAR2(200)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4900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BRDCONTENT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CLOB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992449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TIMESTAMP(6)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695154"/>
                  </a:ext>
                </a:extLst>
              </a:tr>
              <a:tr h="3849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BRDVIEWS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26061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763000" y="5979657"/>
          <a:ext cx="8229600" cy="197778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118245751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565931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2787975"/>
                    </a:ext>
                  </a:extLst>
                </a:gridCol>
              </a:tblGrid>
              <a:tr h="329631">
                <a:tc gridSpan="3"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BRDCOMMENT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70558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BCMID(PK)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14894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BRDID(FK)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32361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  <a:effectLst/>
                        </a:rPr>
                        <a:t>KUSID(FK)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VARCHAR2(40)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605079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CONTENT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CLOB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4710"/>
                  </a:ext>
                </a:extLst>
              </a:tr>
              <a:tr h="3296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CMTDATE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TIMESTAMP(6)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20424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7308849" y="2781300"/>
            <a:ext cx="1454151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9" idx="2"/>
          </p:cNvCxnSpPr>
          <p:nvPr/>
        </p:nvCxnSpPr>
        <p:spPr>
          <a:xfrm flipV="1">
            <a:off x="12877800" y="4684472"/>
            <a:ext cx="0" cy="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725400" y="4684472"/>
            <a:ext cx="0" cy="129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308849" y="2781300"/>
            <a:ext cx="1454151" cy="434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기능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로그인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/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회원가입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835388C-A3A1-64E0-EACD-B45703AC61C8}"/>
              </a:ext>
            </a:extLst>
          </p:cNvPr>
          <p:cNvSpPr txBox="1"/>
          <p:nvPr/>
        </p:nvSpPr>
        <p:spPr>
          <a:xfrm>
            <a:off x="1295400" y="1612900"/>
            <a:ext cx="15697200" cy="796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16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	</a:t>
            </a:r>
          </a:p>
          <a:p>
            <a:pPr lvl="0" algn="l">
              <a:lnSpc>
                <a:spcPct val="136950"/>
              </a:lnSpc>
              <a:buClr>
                <a:srgbClr val="000000"/>
              </a:buClr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lvl="1">
              <a:lnSpc>
                <a:spcPct val="136950"/>
              </a:lnSpc>
              <a:buClr>
                <a:srgbClr val="000000"/>
              </a:buClr>
            </a:pPr>
            <a:endParaRPr lang="en-US" altLang="ko-KR" sz="16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marL="800100" lvl="1" indent="-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B8236B-3D28-68ED-240A-8E92150DA5B2}"/>
              </a:ext>
            </a:extLst>
          </p:cNvPr>
          <p:cNvSpPr/>
          <p:nvPr/>
        </p:nvSpPr>
        <p:spPr>
          <a:xfrm>
            <a:off x="1219200" y="2628900"/>
            <a:ext cx="2057400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로그인시도</a:t>
            </a:r>
            <a:r>
              <a:rPr lang="ko-KR" altLang="en-US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BC9C24-9083-4F7B-FDC8-C8AD56F6C736}"/>
              </a:ext>
            </a:extLst>
          </p:cNvPr>
          <p:cNvSpPr/>
          <p:nvPr/>
        </p:nvSpPr>
        <p:spPr>
          <a:xfrm>
            <a:off x="4343400" y="2628900"/>
            <a:ext cx="2057400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Spring Security </a:t>
            </a:r>
            <a:r>
              <a:rPr lang="en-US" altLang="ko-KR" dirty="0" err="1"/>
              <a:t>FilterChain</a:t>
            </a:r>
            <a:r>
              <a:rPr lang="ko-KR" altLang="en-US" dirty="0"/>
              <a:t>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5FAB4-3BBA-9D59-59DE-472E99FFB5D6}"/>
              </a:ext>
            </a:extLst>
          </p:cNvPr>
          <p:cNvCxnSpPr/>
          <p:nvPr/>
        </p:nvCxnSpPr>
        <p:spPr>
          <a:xfrm>
            <a:off x="3581400" y="32893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08DE7A2-8BBF-B891-957A-22D717F34F3A}"/>
              </a:ext>
            </a:extLst>
          </p:cNvPr>
          <p:cNvCxnSpPr/>
          <p:nvPr/>
        </p:nvCxnSpPr>
        <p:spPr>
          <a:xfrm>
            <a:off x="6629400" y="32766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2D8779-5E16-9576-0634-ECE5B72A5F95}"/>
              </a:ext>
            </a:extLst>
          </p:cNvPr>
          <p:cNvSpPr/>
          <p:nvPr/>
        </p:nvSpPr>
        <p:spPr>
          <a:xfrm>
            <a:off x="7391400" y="2679700"/>
            <a:ext cx="2133600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UsernamePasswordAuthenticationFilter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87B040-308D-2E90-88A4-25E474B94AA0}"/>
              </a:ext>
            </a:extLst>
          </p:cNvPr>
          <p:cNvCxnSpPr/>
          <p:nvPr/>
        </p:nvCxnSpPr>
        <p:spPr>
          <a:xfrm>
            <a:off x="9753600" y="32893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31FFE9-DBAE-9677-3718-D543ECBCD2F3}"/>
              </a:ext>
            </a:extLst>
          </p:cNvPr>
          <p:cNvSpPr/>
          <p:nvPr/>
        </p:nvSpPr>
        <p:spPr>
          <a:xfrm>
            <a:off x="10469033" y="2705100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UserDetailsService</a:t>
            </a:r>
            <a:endParaRPr lang="en-US" altLang="ko-KR" dirty="0"/>
          </a:p>
          <a:p>
            <a:pPr algn="ctr"/>
            <a:r>
              <a:rPr lang="ko-KR" altLang="en-US" dirty="0"/>
              <a:t>사용자 정보 로드 </a:t>
            </a:r>
            <a:r>
              <a:rPr lang="en-US" altLang="ko-KR" dirty="0"/>
              <a:t>(DB </a:t>
            </a:r>
            <a:r>
              <a:rPr lang="ko-KR" altLang="en-US" dirty="0"/>
              <a:t>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81D9C2-8DF9-AA6C-C1AE-9403EE836BA0}"/>
              </a:ext>
            </a:extLst>
          </p:cNvPr>
          <p:cNvSpPr/>
          <p:nvPr/>
        </p:nvSpPr>
        <p:spPr>
          <a:xfrm>
            <a:off x="13517033" y="2709333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일치 여부 검사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D18812-DCA7-73BF-904B-E1CF9A8997EF}"/>
              </a:ext>
            </a:extLst>
          </p:cNvPr>
          <p:cNvCxnSpPr/>
          <p:nvPr/>
        </p:nvCxnSpPr>
        <p:spPr>
          <a:xfrm>
            <a:off x="12801600" y="32766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9A2A78-762E-1216-DBCF-1C29FDC41617}"/>
              </a:ext>
            </a:extLst>
          </p:cNvPr>
          <p:cNvCxnSpPr/>
          <p:nvPr/>
        </p:nvCxnSpPr>
        <p:spPr>
          <a:xfrm>
            <a:off x="14585949" y="4457700"/>
            <a:ext cx="0" cy="210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4F4887-E3F9-25E9-D3B4-332AA81797F1}"/>
              </a:ext>
            </a:extLst>
          </p:cNvPr>
          <p:cNvSpPr/>
          <p:nvPr/>
        </p:nvSpPr>
        <p:spPr>
          <a:xfrm>
            <a:off x="13517032" y="7141633"/>
            <a:ext cx="2345265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인증 성공</a:t>
            </a:r>
            <a:endParaRPr lang="en-US" altLang="ko-KR" dirty="0"/>
          </a:p>
          <a:p>
            <a:pPr algn="ctr"/>
            <a:r>
              <a:rPr lang="en-US" altLang="ko-KR" dirty="0" err="1"/>
              <a:t>AuthenticationSuccessHandler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B85AE7-AD84-736D-F706-7249328183D8}"/>
              </a:ext>
            </a:extLst>
          </p:cNvPr>
          <p:cNvCxnSpPr/>
          <p:nvPr/>
        </p:nvCxnSpPr>
        <p:spPr>
          <a:xfrm flipH="1">
            <a:off x="13411200" y="55118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4600CC-C3A0-9140-073E-A17CA712C0E3}"/>
              </a:ext>
            </a:extLst>
          </p:cNvPr>
          <p:cNvSpPr/>
          <p:nvPr/>
        </p:nvSpPr>
        <p:spPr>
          <a:xfrm>
            <a:off x="10905067" y="4902199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인증 실패 처리 </a:t>
            </a:r>
            <a:r>
              <a:rPr lang="en-US" altLang="ko-KR" dirty="0"/>
              <a:t>(</a:t>
            </a:r>
            <a:r>
              <a:rPr lang="en-US" altLang="ko-KR" dirty="0" err="1"/>
              <a:t>FailureHandler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2CCB28-FBBA-DECC-CE9C-1385B6ACBE4D}"/>
              </a:ext>
            </a:extLst>
          </p:cNvPr>
          <p:cNvCxnSpPr/>
          <p:nvPr/>
        </p:nvCxnSpPr>
        <p:spPr>
          <a:xfrm flipH="1">
            <a:off x="12801600" y="7797799"/>
            <a:ext cx="436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E4E931-4D31-39CC-FAA5-CB01BC06884F}"/>
              </a:ext>
            </a:extLst>
          </p:cNvPr>
          <p:cNvSpPr/>
          <p:nvPr/>
        </p:nvSpPr>
        <p:spPr>
          <a:xfrm>
            <a:off x="10367435" y="7137399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세션에 사용자 정보 및 권한 저장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54A187-788C-72CF-BB39-13A2B67B70D1}"/>
              </a:ext>
            </a:extLst>
          </p:cNvPr>
          <p:cNvCxnSpPr/>
          <p:nvPr/>
        </p:nvCxnSpPr>
        <p:spPr>
          <a:xfrm flipH="1">
            <a:off x="9753600" y="7789331"/>
            <a:ext cx="436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C2C692-1697-5E37-9355-1C1F342EADAA}"/>
              </a:ext>
            </a:extLst>
          </p:cNvPr>
          <p:cNvSpPr/>
          <p:nvPr/>
        </p:nvSpPr>
        <p:spPr>
          <a:xfrm>
            <a:off x="7539569" y="7137399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성공 후 메인 페이지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141DD2-6CCC-48ED-00BE-01B0B940081D}"/>
              </a:ext>
            </a:extLst>
          </p:cNvPr>
          <p:cNvCxnSpPr/>
          <p:nvPr/>
        </p:nvCxnSpPr>
        <p:spPr>
          <a:xfrm flipH="1">
            <a:off x="6955366" y="7789331"/>
            <a:ext cx="436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560A85-D076-F579-27B8-5BBAB0E6D00F}"/>
              </a:ext>
            </a:extLst>
          </p:cNvPr>
          <p:cNvSpPr/>
          <p:nvPr/>
        </p:nvSpPr>
        <p:spPr>
          <a:xfrm>
            <a:off x="4445005" y="7137399"/>
            <a:ext cx="2438398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페이지 접근 </a:t>
            </a:r>
            <a:r>
              <a:rPr lang="en-US" altLang="ko-KR" dirty="0" err="1"/>
              <a:t>AccessDecisionManager</a:t>
            </a:r>
            <a:r>
              <a:rPr lang="ko-KR" altLang="en-US" dirty="0"/>
              <a:t>로 권한 검사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0565F-40C9-ACCC-03C5-56771A258F25}"/>
              </a:ext>
            </a:extLst>
          </p:cNvPr>
          <p:cNvCxnSpPr/>
          <p:nvPr/>
        </p:nvCxnSpPr>
        <p:spPr>
          <a:xfrm flipH="1">
            <a:off x="3820583" y="7772395"/>
            <a:ext cx="436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9C7379-7D8E-C66D-E400-ED9719C4823A}"/>
              </a:ext>
            </a:extLst>
          </p:cNvPr>
          <p:cNvSpPr/>
          <p:nvPr/>
        </p:nvSpPr>
        <p:spPr>
          <a:xfrm>
            <a:off x="1509181" y="7141632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정상 접근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D75E894-14CB-AFEF-C1C2-F6EE89C3C433}"/>
              </a:ext>
            </a:extLst>
          </p:cNvPr>
          <p:cNvCxnSpPr/>
          <p:nvPr/>
        </p:nvCxnSpPr>
        <p:spPr>
          <a:xfrm flipV="1">
            <a:off x="5664204" y="6565900"/>
            <a:ext cx="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886C9F-591C-AA65-C09B-AC54F1EE194F}"/>
              </a:ext>
            </a:extLst>
          </p:cNvPr>
          <p:cNvSpPr/>
          <p:nvPr/>
        </p:nvSpPr>
        <p:spPr>
          <a:xfrm>
            <a:off x="4595287" y="5073650"/>
            <a:ext cx="2137833" cy="1320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권한 없음</a:t>
            </a:r>
            <a:endParaRPr lang="en-US" altLang="ko-KR" dirty="0"/>
          </a:p>
          <a:p>
            <a:pPr algn="ctr"/>
            <a:r>
              <a:rPr lang="en-US" altLang="ko-KR" dirty="0"/>
              <a:t>403 </a:t>
            </a:r>
            <a:r>
              <a:rPr lang="ko-KR" altLang="en-US" dirty="0"/>
              <a:t>접근 거부 페이지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– </a:t>
            </a: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출</a:t>
            </a:r>
            <a:r>
              <a:rPr lang="en-US" altLang="ko-KR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/</a:t>
            </a: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도착지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조회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6E8D1C-FBB7-79B6-9B23-0A85A59FA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356005"/>
            <a:ext cx="9982200" cy="6706547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3833BB6-5B53-C562-17B1-04E29612D5B2}"/>
              </a:ext>
            </a:extLst>
          </p:cNvPr>
          <p:cNvSpPr txBox="1"/>
          <p:nvPr/>
        </p:nvSpPr>
        <p:spPr>
          <a:xfrm>
            <a:off x="11867066" y="3313151"/>
            <a:ext cx="5562600" cy="56864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사용자의 요청을 시작함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요청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URL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매핑된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메서드가 실행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입력값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검증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조건 처리 등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MyBatis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자동으로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Mapper.xml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에 정의된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로 연결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SQL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실행 →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DB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결과를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DTO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리스트로 반환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Model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객체에 담아서 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JSP 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포워딩</a:t>
            </a:r>
            <a:endParaRPr lang="en-US" altLang="ko-KR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</a:t>
            </a: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19A4-930F-E010-EED5-133E5DB5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8579E4-E8D3-7CD3-BC53-467103E5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44FD61-4F2C-B464-8987-05EEF4CE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1" y="728165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ED7F48-EC26-B8BE-E010-2BC28434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CEEA03-63A2-3E7B-08C7-7679CCD3FE84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배차조회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6BF0D44-8679-0023-E90D-1C23F637F9DD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6EBF2-2E1C-00FD-5766-61BAB574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552700"/>
            <a:ext cx="7156791" cy="616476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0E84D3F1-DBEB-06CF-AE04-3526773D0BEF}"/>
              </a:ext>
            </a:extLst>
          </p:cNvPr>
          <p:cNvSpPr txBox="1"/>
          <p:nvPr/>
        </p:nvSpPr>
        <p:spPr>
          <a:xfrm>
            <a:off x="9947275" y="3031035"/>
            <a:ext cx="5562600" cy="56864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Service – 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제공 기능 인터페이스</a:t>
            </a:r>
            <a:endParaRPr lang="en-US" altLang="ko-KR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9479"/>
              </a:lnSpc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ServiceImpl</a:t>
            </a:r>
            <a:r>
              <a:rPr 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– 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7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96DB-10A5-2E86-3ED7-468B8F1B2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26590A-32AD-A04E-8096-BDCA8A5D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1A0341-FB56-37D5-9A7B-91614F46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398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B34F2B-B21C-E15E-03E3-5866DCDA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E2905A-837D-FA74-6D9B-24589989B1E6}"/>
              </a:ext>
            </a:extLst>
          </p:cNvPr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 dirty="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 dirty="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</a:rPr>
              <a:t>왕복예매</a:t>
            </a:r>
            <a:endParaRPr lang="ko-KR" sz="6400" b="0" i="0" u="none" strike="noStrike" spc="400" dirty="0">
              <a:solidFill>
                <a:srgbClr val="FFFFFF"/>
              </a:solidFill>
              <a:ea typeface="LINE Seed Sans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81E20-4896-1DBF-3853-83599447477A}"/>
              </a:ext>
            </a:extLst>
          </p:cNvPr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798191-C07E-46DE-A32F-1FA655737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53" y="2342386"/>
            <a:ext cx="5770747" cy="722071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5D239A1-7831-4468-9988-F7F5DB95C407}"/>
              </a:ext>
            </a:extLst>
          </p:cNvPr>
          <p:cNvSpPr/>
          <p:nvPr/>
        </p:nvSpPr>
        <p:spPr>
          <a:xfrm>
            <a:off x="12506325" y="2781300"/>
            <a:ext cx="3886200" cy="1752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A19984-478E-4B8A-AD07-B59A05EB5D76}"/>
              </a:ext>
            </a:extLst>
          </p:cNvPr>
          <p:cNvSpPr/>
          <p:nvPr/>
        </p:nvSpPr>
        <p:spPr>
          <a:xfrm>
            <a:off x="7385050" y="2781300"/>
            <a:ext cx="3581400" cy="1752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746976F-2E8E-49A7-A42A-499ED0F46D04}"/>
              </a:ext>
            </a:extLst>
          </p:cNvPr>
          <p:cNvSpPr/>
          <p:nvPr/>
        </p:nvSpPr>
        <p:spPr>
          <a:xfrm>
            <a:off x="7499751" y="3652282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reservationTime.jsp</a:t>
            </a:r>
            <a:endParaRPr lang="en-US" altLang="ko-KR" sz="16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E6D23C8-565F-431F-886C-5E9E584E77AF}"/>
              </a:ext>
            </a:extLst>
          </p:cNvPr>
          <p:cNvSpPr/>
          <p:nvPr/>
        </p:nvSpPr>
        <p:spPr>
          <a:xfrm>
            <a:off x="9251950" y="3652281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kobus_seat.jsp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6DAECE-5116-40CB-82AD-BC82247F58E2}"/>
              </a:ext>
            </a:extLst>
          </p:cNvPr>
          <p:cNvSpPr txBox="1"/>
          <p:nvPr/>
        </p:nvSpPr>
        <p:spPr>
          <a:xfrm>
            <a:off x="8375650" y="29337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View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AD8B4BA-68FC-4AB0-B23D-22622AB3B193}"/>
              </a:ext>
            </a:extLst>
          </p:cNvPr>
          <p:cNvSpPr/>
          <p:nvPr/>
        </p:nvSpPr>
        <p:spPr>
          <a:xfrm>
            <a:off x="12709525" y="3675581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ScheduleController</a:t>
            </a:r>
            <a:r>
              <a:rPr lang="en-US" altLang="ko-KR" sz="1600" dirty="0"/>
              <a:t> (</a:t>
            </a:r>
            <a:r>
              <a:rPr lang="ko-KR" altLang="en-US" sz="1600" dirty="0"/>
              <a:t>배차조회</a:t>
            </a:r>
            <a:r>
              <a:rPr lang="en-US" altLang="ko-KR" sz="1600" dirty="0"/>
              <a:t>)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1CAFE7-27C0-4A61-8368-3CC66CDB515D}"/>
              </a:ext>
            </a:extLst>
          </p:cNvPr>
          <p:cNvSpPr/>
          <p:nvPr/>
        </p:nvSpPr>
        <p:spPr>
          <a:xfrm>
            <a:off x="14422688" y="3675580"/>
            <a:ext cx="1817437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ReservationController</a:t>
            </a:r>
            <a:r>
              <a:rPr lang="en-US" altLang="ko-KR" sz="1600" dirty="0"/>
              <a:t>(</a:t>
            </a:r>
            <a:r>
              <a:rPr lang="ko-KR" altLang="en-US" sz="1600" dirty="0"/>
              <a:t>버스조회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678E42-2E25-4AB3-A532-69CF49104325}"/>
              </a:ext>
            </a:extLst>
          </p:cNvPr>
          <p:cNvSpPr txBox="1"/>
          <p:nvPr/>
        </p:nvSpPr>
        <p:spPr>
          <a:xfrm>
            <a:off x="13801725" y="293901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Controller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3B5E772-46E5-4E03-ABEC-6C0ACED91D1D}"/>
              </a:ext>
            </a:extLst>
          </p:cNvPr>
          <p:cNvSpPr/>
          <p:nvPr/>
        </p:nvSpPr>
        <p:spPr>
          <a:xfrm>
            <a:off x="12506325" y="6752570"/>
            <a:ext cx="3886200" cy="1752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687FA33-61E6-477F-8070-2AA593A990A8}"/>
              </a:ext>
            </a:extLst>
          </p:cNvPr>
          <p:cNvSpPr/>
          <p:nvPr/>
        </p:nvSpPr>
        <p:spPr>
          <a:xfrm>
            <a:off x="12773761" y="7598765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SeatService</a:t>
            </a:r>
            <a:endParaRPr lang="en-US" altLang="ko-KR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F4CC3E-1E0C-4161-A383-4AD99C68B215}"/>
              </a:ext>
            </a:extLst>
          </p:cNvPr>
          <p:cNvSpPr txBox="1"/>
          <p:nvPr/>
        </p:nvSpPr>
        <p:spPr>
          <a:xfrm>
            <a:off x="13192125" y="694915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Service/Mapper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5D46F34-453F-4C3E-9BD2-E488AE2652C5}"/>
              </a:ext>
            </a:extLst>
          </p:cNvPr>
          <p:cNvSpPr/>
          <p:nvPr/>
        </p:nvSpPr>
        <p:spPr>
          <a:xfrm>
            <a:off x="14570075" y="7632488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ScheduleService</a:t>
            </a:r>
            <a:endParaRPr lang="en-US" altLang="ko-KR" sz="16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D686EB-C814-41F1-9827-D9A1EEF64536}"/>
              </a:ext>
            </a:extLst>
          </p:cNvPr>
          <p:cNvSpPr/>
          <p:nvPr/>
        </p:nvSpPr>
        <p:spPr>
          <a:xfrm>
            <a:off x="7385050" y="6733749"/>
            <a:ext cx="3886200" cy="1752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AF21B6-9534-422F-BA17-A4A63CDCC155}"/>
              </a:ext>
            </a:extLst>
          </p:cNvPr>
          <p:cNvSpPr/>
          <p:nvPr/>
        </p:nvSpPr>
        <p:spPr>
          <a:xfrm>
            <a:off x="7652486" y="7579944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SeatService</a:t>
            </a:r>
            <a:endParaRPr lang="en-US" altLang="ko-KR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BE7D55-FCC9-4F30-8FD9-CCF6D41EDE21}"/>
              </a:ext>
            </a:extLst>
          </p:cNvPr>
          <p:cNvSpPr txBox="1"/>
          <p:nvPr/>
        </p:nvSpPr>
        <p:spPr>
          <a:xfrm>
            <a:off x="8070850" y="6930329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Service/Mapper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E3AA9A1-31C4-45CE-AA09-13FC19412126}"/>
              </a:ext>
            </a:extLst>
          </p:cNvPr>
          <p:cNvSpPr/>
          <p:nvPr/>
        </p:nvSpPr>
        <p:spPr>
          <a:xfrm>
            <a:off x="9448800" y="7613667"/>
            <a:ext cx="1600200" cy="7011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ScheduleService</a:t>
            </a:r>
            <a:endParaRPr lang="en-US" altLang="ko-KR" sz="16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9585CB7-9A1C-42F8-8CDC-8CA1913931B1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10966450" y="3657600"/>
            <a:ext cx="1539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A89CB2-C46C-4488-81DA-B49F77FF4C07}"/>
              </a:ext>
            </a:extLst>
          </p:cNvPr>
          <p:cNvSpPr txBox="1"/>
          <p:nvPr/>
        </p:nvSpPr>
        <p:spPr>
          <a:xfrm>
            <a:off x="10988174" y="324905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ajax</a:t>
            </a:r>
            <a:r>
              <a:rPr lang="ko-KR" altLang="en-US" dirty="0"/>
              <a:t> 요청</a:t>
            </a:r>
            <a:endParaRPr lang="ko-KR" altLang="en-US" sz="14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510F075-65E0-4270-BE64-4C04ED1CCD8E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>
            <a:off x="14449425" y="4533900"/>
            <a:ext cx="0" cy="221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3FDF6FF-EAD7-4EA3-A433-A3F244FBAC6F}"/>
              </a:ext>
            </a:extLst>
          </p:cNvPr>
          <p:cNvSpPr txBox="1"/>
          <p:nvPr/>
        </p:nvSpPr>
        <p:spPr>
          <a:xfrm>
            <a:off x="14449425" y="5202783"/>
            <a:ext cx="228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핵심 비즈니스 로직 담당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96AE729-1354-4135-86DB-F0E786A3BCE2}"/>
              </a:ext>
            </a:extLst>
          </p:cNvPr>
          <p:cNvCxnSpPr>
            <a:cxnSpLocks/>
          </p:cNvCxnSpPr>
          <p:nvPr/>
        </p:nvCxnSpPr>
        <p:spPr>
          <a:xfrm flipH="1">
            <a:off x="11271250" y="7643156"/>
            <a:ext cx="1219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BF86AD8-5F07-465D-9514-9E23DD5788EF}"/>
              </a:ext>
            </a:extLst>
          </p:cNvPr>
          <p:cNvSpPr txBox="1"/>
          <p:nvPr/>
        </p:nvSpPr>
        <p:spPr>
          <a:xfrm>
            <a:off x="11126788" y="721761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연결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187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예매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-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결제관리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도표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2C7859-964E-CF06-D42F-E1A0AE907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50" y="2337409"/>
            <a:ext cx="7790928" cy="7209250"/>
          </a:xfrm>
          <a:prstGeom prst="rect">
            <a:avLst/>
          </a:prstGeom>
        </p:spPr>
      </p:pic>
      <p:pic>
        <p:nvPicPr>
          <p:cNvPr id="8" name="그림 7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35F2A4-C989-E9B4-A5D8-880EC181D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551" y="2340018"/>
            <a:ext cx="4389328" cy="51140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정기권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/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프리패스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10" name="그래픽 9" descr="데이터베이스 단색으로 채워진">
            <a:extLst>
              <a:ext uri="{FF2B5EF4-FFF2-40B4-BE49-F238E27FC236}">
                <a16:creationId xmlns:a16="http://schemas.microsoft.com/office/drawing/2014/main" id="{D8DD2AF6-3E67-FCBF-33AE-F48EFB95B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0007" y="4028536"/>
            <a:ext cx="1345720" cy="1345720"/>
          </a:xfrm>
          <a:prstGeom prst="rect">
            <a:avLst/>
          </a:prstGeom>
        </p:spPr>
      </p:pic>
      <p:pic>
        <p:nvPicPr>
          <p:cNvPr id="14" name="그래픽 13" descr="전송 단색으로 채워진">
            <a:extLst>
              <a:ext uri="{FF2B5EF4-FFF2-40B4-BE49-F238E27FC236}">
                <a16:creationId xmlns:a16="http://schemas.microsoft.com/office/drawing/2014/main" id="{A2CF3A6D-EC30-F596-F236-D8DFB5778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9735" y="4028536"/>
            <a:ext cx="1345720" cy="1345720"/>
          </a:xfrm>
          <a:prstGeom prst="rect">
            <a:avLst/>
          </a:prstGeom>
        </p:spPr>
      </p:pic>
      <p:pic>
        <p:nvPicPr>
          <p:cNvPr id="16" name="그래픽 15" descr="말풍선 단색으로 채워진">
            <a:extLst>
              <a:ext uri="{FF2B5EF4-FFF2-40B4-BE49-F238E27FC236}">
                <a16:creationId xmlns:a16="http://schemas.microsoft.com/office/drawing/2014/main" id="{C886BC45-D122-3FE2-6342-B22C63E8E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3412" y="4082450"/>
            <a:ext cx="1345720" cy="1345720"/>
          </a:xfrm>
          <a:prstGeom prst="rect">
            <a:avLst/>
          </a:prstGeom>
        </p:spPr>
      </p:pic>
      <p:pic>
        <p:nvPicPr>
          <p:cNvPr id="18" name="그래픽 17" descr="불꽃놀이 단색으로 채워진">
            <a:extLst>
              <a:ext uri="{FF2B5EF4-FFF2-40B4-BE49-F238E27FC236}">
                <a16:creationId xmlns:a16="http://schemas.microsoft.com/office/drawing/2014/main" id="{1FBFEBE5-2DD4-C4A4-755F-C99202F9F1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03593" y="4028535"/>
            <a:ext cx="1345720" cy="13457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13251A-8C8E-B371-5A1A-3D72A4EC9221}"/>
              </a:ext>
            </a:extLst>
          </p:cNvPr>
          <p:cNvSpPr txBox="1"/>
          <p:nvPr/>
        </p:nvSpPr>
        <p:spPr>
          <a:xfrm>
            <a:off x="256546" y="5418522"/>
            <a:ext cx="36597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3600" dirty="0">
                <a:ea typeface="+mn-lt"/>
                <a:cs typeface="+mn-lt"/>
              </a:rPr>
              <a:t>반복 탑승객을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위한 할인권</a:t>
            </a:r>
            <a:r>
              <a:rPr lang="en-US" altLang="ko-KR" sz="3600" dirty="0">
                <a:ea typeface="+mn-lt"/>
                <a:cs typeface="+mn-lt"/>
              </a:rPr>
              <a:t>,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유효기간 내 </a:t>
            </a:r>
            <a:endParaRPr lang="ko-KR" altLang="en-US" dirty="0">
              <a:ea typeface="맑은 고딕"/>
              <a:cs typeface="+mn-lt"/>
            </a:endParaRPr>
          </a:p>
          <a:p>
            <a:pPr algn="ctr"/>
            <a:r>
              <a:rPr lang="ko-KR" sz="3600" dirty="0">
                <a:ea typeface="+mn-lt"/>
                <a:cs typeface="+mn-lt"/>
              </a:rPr>
              <a:t>무제한 이용</a:t>
            </a:r>
            <a:endParaRPr lang="ko-KR" dirty="0">
              <a:ea typeface="맑은 고딕"/>
              <a:cs typeface="Calibri"/>
            </a:endParaRPr>
          </a:p>
          <a:p>
            <a:endParaRPr lang="ko-KR" altLang="en-US" sz="3600" dirty="0">
              <a:ea typeface="맑은 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D141C-C7BF-E75D-06EE-3D6D45A5B783}"/>
              </a:ext>
            </a:extLst>
          </p:cNvPr>
          <p:cNvSpPr txBox="1"/>
          <p:nvPr/>
        </p:nvSpPr>
        <p:spPr>
          <a:xfrm>
            <a:off x="3275793" y="5946888"/>
            <a:ext cx="32500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기간/옵션 등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선택</a:t>
            </a:r>
            <a:endParaRPr 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AFC7C6-055C-FF56-23CD-3D066AFBF472}"/>
              </a:ext>
            </a:extLst>
          </p:cNvPr>
          <p:cNvSpPr txBox="1"/>
          <p:nvPr/>
        </p:nvSpPr>
        <p:spPr>
          <a:xfrm>
            <a:off x="6564611" y="5547917"/>
            <a:ext cx="26245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금액,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기간계산</a:t>
            </a:r>
            <a:br>
              <a:rPr lang="ko-KR" altLang="en-US" sz="3600" dirty="0">
                <a:ea typeface="맑은 고딕"/>
                <a:cs typeface="Calibri"/>
              </a:rPr>
            </a:br>
            <a:r>
              <a:rPr lang="ko-KR" altLang="en-US" sz="3600" dirty="0">
                <a:ea typeface="맑은 고딕"/>
                <a:cs typeface="Calibri"/>
              </a:rPr>
              <a:t>표시</a:t>
            </a:r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0ADF90-ACE9-A7E8-D810-56FA580BC0E7}"/>
              </a:ext>
            </a:extLst>
          </p:cNvPr>
          <p:cNvSpPr txBox="1"/>
          <p:nvPr/>
        </p:nvSpPr>
        <p:spPr>
          <a:xfrm>
            <a:off x="9734820" y="5785143"/>
            <a:ext cx="26245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</a:t>
            </a:r>
            <a:endParaRPr lang="ko-KR" dirty="0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3600" dirty="0">
                <a:ea typeface="맑은 고딕"/>
                <a:cs typeface="Calibri"/>
              </a:rPr>
              <a:t>응답처리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13CF33-C77E-0880-E814-98602ED629FA}"/>
              </a:ext>
            </a:extLst>
          </p:cNvPr>
          <p:cNvSpPr txBox="1"/>
          <p:nvPr/>
        </p:nvSpPr>
        <p:spPr>
          <a:xfrm>
            <a:off x="12355095" y="6065502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err="1">
                <a:ea typeface="맑은 고딕"/>
                <a:cs typeface="Calibri"/>
              </a:rPr>
              <a:t>DB저장</a:t>
            </a:r>
            <a:r>
              <a:rPr lang="ko-KR" altLang="en-US" sz="3600" dirty="0">
                <a:ea typeface="맑은 고딕"/>
                <a:cs typeface="Calibri"/>
              </a:rPr>
              <a:t>​</a:t>
            </a: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BA8EEF-F5B4-1C19-DB28-0C7562EA8D1D}"/>
              </a:ext>
            </a:extLst>
          </p:cNvPr>
          <p:cNvSpPr txBox="1"/>
          <p:nvPr/>
        </p:nvSpPr>
        <p:spPr>
          <a:xfrm>
            <a:off x="15158679" y="6065502"/>
            <a:ext cx="26245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ea typeface="맑은 고딕"/>
                <a:cs typeface="Calibri"/>
              </a:rPr>
              <a:t>결제완료!</a:t>
            </a:r>
            <a:endParaRPr lang="ko-KR"/>
          </a:p>
        </p:txBody>
      </p:sp>
      <p:pic>
        <p:nvPicPr>
          <p:cNvPr id="31" name="그래픽 30" descr="교사 단색으로 채워진">
            <a:extLst>
              <a:ext uri="{FF2B5EF4-FFF2-40B4-BE49-F238E27FC236}">
                <a16:creationId xmlns:a16="http://schemas.microsoft.com/office/drawing/2014/main" id="{3261690A-8EB0-3E88-8F66-0BF746C200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9046" y="4028536"/>
            <a:ext cx="1345720" cy="1345720"/>
          </a:xfrm>
          <a:prstGeom prst="rect">
            <a:avLst/>
          </a:prstGeom>
        </p:spPr>
      </p:pic>
      <p:pic>
        <p:nvPicPr>
          <p:cNvPr id="32" name="그래픽 31" descr="수학 단색으로 채워진">
            <a:extLst>
              <a:ext uri="{FF2B5EF4-FFF2-40B4-BE49-F238E27FC236}">
                <a16:creationId xmlns:a16="http://schemas.microsoft.com/office/drawing/2014/main" id="{A1DA91D0-7141-FD43-EBC4-F8545D95E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8744" y="4082452"/>
            <a:ext cx="1367286" cy="12918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6400" spc="400" dirty="0">
                <a:solidFill>
                  <a:srgbClr val="FFFFFF"/>
                </a:solidFill>
                <a:latin typeface="LINE Seed Sans KR Bold"/>
                <a:ea typeface="LINE Seed Sans KR Bold"/>
                <a:cs typeface="LINE Seed Sans KR Bold"/>
              </a:rPr>
              <a:t>추가된 기능</a:t>
            </a:r>
            <a:endParaRPr lang="en-US" sz="6400" b="0" i="0" u="none" strike="noStrike" spc="400" dirty="0">
              <a:solidFill>
                <a:srgbClr val="FFFFFF"/>
              </a:solidFill>
              <a:latin typeface="LINE Seed Sans KR Bold"/>
              <a:ea typeface="LINE Seed Sans KR Bold"/>
              <a:cs typeface="LINE Seed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 dirty="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3BB505-960D-E945-7ACB-D5C788871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36" y="2316584"/>
            <a:ext cx="11496213" cy="6925323"/>
          </a:xfrm>
          <a:prstGeom prst="rect">
            <a:avLst/>
          </a:prstGeom>
        </p:spPr>
      </p:pic>
      <p:pic>
        <p:nvPicPr>
          <p:cNvPr id="9" name="그림 8" descr="그림, 아동 미술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BA6064-1A01-D811-3F9B-A91D1B7C5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4687" y="3281613"/>
            <a:ext cx="48006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425700" y="4953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게시판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01" y="4781114"/>
            <a:ext cx="8239892" cy="2677656"/>
          </a:xfrm>
          <a:prstGeom prst="rect">
            <a:avLst/>
          </a:prstGeom>
          <a:solidFill>
            <a:schemeClr val="tx2">
              <a:lumMod val="20000"/>
              <a:lumOff val="80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		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912993" y="4781114"/>
            <a:ext cx="8689208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2132070"/>
            <a:ext cx="16929102" cy="7443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203700" y="8737600"/>
            <a:ext cx="9867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300" b="0" i="0" u="none" strike="noStrike" spc="600" dirty="0">
              <a:solidFill>
                <a:srgbClr val="0068F2"/>
              </a:solidFill>
              <a:latin typeface="LINE Seed Sans KR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기획의도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기능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2921000"/>
            <a:ext cx="4775200" cy="5930900"/>
          </a:xfrm>
          <a:prstGeom prst="rect">
            <a:avLst/>
          </a:prstGeom>
          <a:effectLst>
            <a:outerShdw blurRad="283492" dist="73416" dir="5400000">
              <a:srgbClr val="A7A7A7">
                <a:alpha val="4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0" y="2921000"/>
            <a:ext cx="4940300" cy="5930900"/>
          </a:xfrm>
          <a:prstGeom prst="rect">
            <a:avLst/>
          </a:prstGeom>
          <a:effectLst>
            <a:outerShdw blurRad="304032" dist="76029" dir="5400000">
              <a:srgbClr val="A7A7A7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921000"/>
            <a:ext cx="4546600" cy="5930900"/>
          </a:xfrm>
          <a:prstGeom prst="rect">
            <a:avLst/>
          </a:prstGeom>
          <a:effectLst>
            <a:outerShdw blurRad="257521" dist="69972" dir="5400000">
              <a:srgbClr val="A7A7A7">
                <a:alpha val="4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8397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0300" y="57277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LINE Seed Sans KR Bold"/>
              </a:rPr>
              <a:t>STEP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5700" y="5715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안준호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5750" y="5543550"/>
            <a:ext cx="4559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실제 운영 중인 서비스를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역설계하여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우리 팀만의 방식으로 구현하면서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코드 분석을 통해 원래 사이트가 어떤 방식과 흐름으로 구현되었는지를 더욱 깊이 이해할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직접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백엔드와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프론트엔드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개발을 모두 맡아보며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MVC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패턴에 대한 개념을 실질적으로 체득할 수 있었고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데이터베이스 설계부터 사용자 인터페이스 구성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서버 로직 구현까지 전 과정을 경험해볼 수 있는 유익한 기회였습니다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아직 부족한 부분이 많지만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지속적인 유지보수를 통해 실제로 운영 가능한 수준의 서비스를 완성해보고 싶다는 목표가 생긴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뜻깊은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프로젝트였습니다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endParaRPr lang="en-US" b="0" i="0" u="none" strike="noStrike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501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이정인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09500" y="33782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>
                <a:solidFill>
                  <a:srgbClr val="0068F2"/>
                </a:solidFill>
                <a:ea typeface="LINE Seed Sans KR Bold"/>
              </a:rPr>
              <a:t>양재원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F43E19-4F2F-4AEE-A80B-EA039EFF9CB2}"/>
              </a:ext>
            </a:extLst>
          </p:cNvPr>
          <p:cNvSpPr/>
          <p:nvPr/>
        </p:nvSpPr>
        <p:spPr>
          <a:xfrm>
            <a:off x="1511300" y="4102100"/>
            <a:ext cx="431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이번 프로젝트를 통해 프레임워크의 중요성을 확실히 느낄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초기 설정만 잘 해두면 서비스 구현에 소요되는 시간을 크게 줄일 수 있다는 점이 인상 깊었고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이전에는 로그인 기능조차도 직접 모든 기능을 구현해야 했던 것과 달리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Spring Security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를 활용하면서 보다 간단하고 효율적으로 로그인 기능을 구축할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 경험을 통해 앞으로는 더 다양한 기능도 프레임워크의 도움을 받아 효과적으로 구현할 수 있겠다는 확신이 들었습니다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8E5CA957-817A-41D4-BC00-EC3336466D3B}"/>
              </a:ext>
            </a:extLst>
          </p:cNvPr>
          <p:cNvSpPr txBox="1"/>
          <p:nvPr/>
        </p:nvSpPr>
        <p:spPr>
          <a:xfrm>
            <a:off x="12058650" y="4127500"/>
            <a:ext cx="4400550" cy="386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6950"/>
              </a:lnSpc>
            </a:pP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이번 프로젝트를 통해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Spring MVC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구조의 전체적인 흐름을 실제로 경험해보며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각 계층의 역할이 얼마나 명확하게 분리되어 있는지 체감할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특히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Controller, Service, Mapper, View(JSP)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간의 연결 관계를 하나씩 구현하고 연결하면서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MVC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패턴의 장점을 볼 수 있었고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평소 헷갈렸던 </a:t>
            </a:r>
            <a:r>
              <a:rPr lang="en-US" altLang="ko-KR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MyBatis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매핑 구조나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DI(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의존성 주입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)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개념도 실습을 통해 자연스럽게 이해할 수 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2844800"/>
            <a:ext cx="4940300" cy="5930900"/>
          </a:xfrm>
          <a:prstGeom prst="rect">
            <a:avLst/>
          </a:prstGeom>
          <a:effectLst>
            <a:outerShdw blurRad="304032" dist="76029" dir="5400000">
              <a:srgbClr val="A7A7A7">
                <a:alpha val="4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2844800"/>
            <a:ext cx="4546600" cy="5930900"/>
          </a:xfrm>
          <a:prstGeom prst="rect">
            <a:avLst/>
          </a:prstGeom>
          <a:effectLst>
            <a:outerShdw blurRad="257521" dist="69972" dir="5400000">
              <a:srgbClr val="A7A7A7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0121900" y="5651500"/>
            <a:ext cx="1333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100" b="0" i="0" u="none" strike="noStrike" spc="300" dirty="0">
              <a:solidFill>
                <a:srgbClr val="FFFFFF"/>
              </a:solidFill>
              <a:latin typeface="LINE Seed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64050" y="4051300"/>
            <a:ext cx="384175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36950"/>
              </a:lnSpc>
            </a:pP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단순한 예매 사이트처럼 보여도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실제로는 고려할 정보와 흐름이 매우 많다는 걸 느꼈습니다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b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특히 </a:t>
            </a:r>
            <a:r>
              <a:rPr lang="en-US" altLang="ko-KR" sz="2000" b="1" dirty="0">
                <a:solidFill>
                  <a:srgbClr val="000000"/>
                </a:solidFill>
                <a:ea typeface="+mn-lt"/>
                <a:cs typeface="+mn-lt"/>
              </a:rPr>
              <a:t>ERD</a:t>
            </a:r>
            <a:r>
              <a:rPr lang="ko-KR" altLang="en-US" sz="2000" b="1" dirty="0">
                <a:solidFill>
                  <a:srgbClr val="000000"/>
                </a:solidFill>
                <a:ea typeface="+mn-lt"/>
                <a:cs typeface="+mn-lt"/>
              </a:rPr>
              <a:t> 단계에서의 정교한 </a:t>
            </a:r>
            <a:r>
              <a:rPr lang="en-US" altLang="ko-KR" sz="2000" b="1" dirty="0">
                <a:solidFill>
                  <a:srgbClr val="000000"/>
                </a:solidFill>
                <a:ea typeface="+mn-lt"/>
                <a:cs typeface="+mn-lt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ea typeface="+mn-lt"/>
                <a:cs typeface="+mn-lt"/>
              </a:rPr>
              <a:t> 설계가 중요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하며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ea typeface="+mn-lt"/>
                <a:cs typeface="+mn-lt"/>
              </a:rPr>
              <a:t>테이블명과 컬럼명에 대한 협업 소통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도 프로젝트 완성도에 큰 영향을 준다는 걸 경험했습니다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b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실제 업무 흐름처럼 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API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연동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DB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 처리 구조 등을 구현해보며 </a:t>
            </a:r>
            <a:r>
              <a:rPr lang="ko-KR" altLang="en-US" sz="2000" b="1" dirty="0">
                <a:solidFill>
                  <a:srgbClr val="000000"/>
                </a:solidFill>
                <a:ea typeface="+mn-lt"/>
                <a:cs typeface="+mn-lt"/>
              </a:rPr>
              <a:t>실무 감각</a:t>
            </a:r>
            <a:r>
              <a:rPr lang="ko-KR" altLang="en-US" sz="2000" dirty="0">
                <a:solidFill>
                  <a:srgbClr val="000000"/>
                </a:solidFill>
                <a:ea typeface="+mn-lt"/>
                <a:cs typeface="+mn-lt"/>
              </a:rPr>
              <a:t>을 키울 수 있었습니다</a:t>
            </a:r>
            <a:r>
              <a:rPr lang="en-US" altLang="ko-KR" sz="20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altLang="en-US" sz="2000" dirty="0">
              <a:ea typeface="+mn-lt"/>
              <a:cs typeface="+mn-l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5700" y="571500"/>
            <a:ext cx="134366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프로젝트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소감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및</a:t>
            </a: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 QNA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73600" y="33020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 err="1">
                <a:solidFill>
                  <a:srgbClr val="0068F2"/>
                </a:solidFill>
                <a:ea typeface="LINE Seed Sans KR Bold"/>
              </a:rPr>
              <a:t>김승효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0550" y="4044950"/>
            <a:ext cx="4343400" cy="375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6950"/>
              </a:lnSpc>
            </a:pPr>
            <a:endParaRPr lang="en-US" altLang="ko-KR" sz="2400" dirty="0">
              <a:solidFill>
                <a:srgbClr val="000000"/>
              </a:solidFill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86950" y="33020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최승호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85300" y="3937000"/>
            <a:ext cx="44386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기존프로젝트를 전환하는 작업에서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DB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연결 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, TILES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사용과 </a:t>
            </a:r>
            <a:r>
              <a:rPr lang="ko-KR" altLang="en-US" dirty="0" err="1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어노테이션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등등을 사용함에 있어 편리함을 알게 되었고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흐름을 파악하고 있다 생각하여 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쉽게 끝날 것 같았던 프로젝트 였지만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그 흐름만으로는 원활한 진행이 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 </a:t>
            </a:r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되지 않았습니다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원하는 작업을 해결 하지 못했다라는 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답답함이 있었고 가볍게 흘려 넘기던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개념들도 다시 찾아보게 되는 상황이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있었습니다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이번 프로젝트를 통해 본인 스스로의 학습법이 바뀌어야 한다는 점을 뼈저리게 </a:t>
            </a:r>
            <a:endParaRPr lang="en-US" altLang="ko-KR" dirty="0">
              <a:latin typeface="LINE Seed Sans KR Regular" panose="020B0600000101010101" charset="-127"/>
              <a:ea typeface="LINE Seed Sans KR Regular" panose="020B0600000101010101" charset="-127"/>
              <a:cs typeface="LINE Seed Sans KR Regular" panose="020B0600000101010101" charset="-127"/>
            </a:endParaRPr>
          </a:p>
          <a:p>
            <a:pPr algn="ctr"/>
            <a:r>
              <a:rPr lang="ko-KR" altLang="en-US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느끼게 되었습니다</a:t>
            </a:r>
            <a:r>
              <a:rPr lang="en-US" altLang="ko-KR" dirty="0">
                <a:latin typeface="LINE Seed Sans KR Regular" panose="020B0600000101010101" charset="-127"/>
                <a:ea typeface="LINE Seed Sans KR Regular" panose="020B0600000101010101" charset="-127"/>
                <a:cs typeface="LINE Seed Sans KR Regular" panose="020B0600000101010101" charset="-127"/>
              </a:rPr>
              <a:t>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700" y="32004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기획의도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7700" y="3378200"/>
            <a:ext cx="80137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KOBUS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프론트엔드와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백엔드가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유기적으로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연결되어야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하는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복합적인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구조를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갖고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있어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학습과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구현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측면에서도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도전적이면서도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의미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주제였습니다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하나의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웹사이트에서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다양한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노선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시간표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요금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좌석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정보를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통합적으로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확인하고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예매할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있다는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점에서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실제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생활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속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문제를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해결하는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실용적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주제라고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판단했습니다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KOBUS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는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단순한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예약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넘어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편의성과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시스템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효율성을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함께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고려한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설계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주제로서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적합하다고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판단하여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선정하게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LINE Seed Sans KR Regular"/>
              </a:rPr>
              <a:t>되었습니다</a:t>
            </a:r>
            <a:r>
              <a:rPr lang="en-US" sz="2400" b="0" i="0" u="none" strike="noStrike">
                <a:solidFill>
                  <a:srgbClr val="000000"/>
                </a:solidFill>
                <a:latin typeface="LINE Seed Sans KR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핵심기능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4900" y="2794000"/>
            <a:ext cx="13589000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전국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통합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플랫폼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지역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회사별로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흩어진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시스템을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하나로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통합하여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 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전국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노선을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곳에서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검색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가능하도록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함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중심의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빠르고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편리한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UX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복잡한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과정을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최소화하고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 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출발지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도착지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날짜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선택만으로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바로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가능한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구조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고속버스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이용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정보와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혜택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647700" lvl="1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등급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(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우등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프리미엄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심야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)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요금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안내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할인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정보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회원가입을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통해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예약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내역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취소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환불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편의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.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카카오페이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네이버페이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등의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간편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결제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  <a:p>
            <a:pPr marL="342900" lvl="0" indent="-342900" algn="l">
              <a:lnSpc>
                <a:spcPct val="16434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게시판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구현해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고객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문의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접수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LINE Seed Sans KR Regular"/>
              </a:rPr>
              <a:t>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68CD845D-B34F-430F-936C-934F9EC9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692900"/>
            <a:ext cx="34544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6692900"/>
            <a:ext cx="34544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00" y="3263900"/>
            <a:ext cx="3454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263900"/>
            <a:ext cx="34544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263900"/>
            <a:ext cx="34544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 rot="-5400000">
            <a:off x="-1689100" y="5422900"/>
            <a:ext cx="6172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600">
                <a:solidFill>
                  <a:srgbClr val="FFFFFF"/>
                </a:solidFill>
                <a:latin typeface="LINE Seed Sans KR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0" y="60579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>
                <a:solidFill>
                  <a:srgbClr val="0068F2"/>
                </a:solidFill>
                <a:ea typeface="LINE Seed Sans KR Bold"/>
              </a:rPr>
              <a:t>최승호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0" y="6057900"/>
            <a:ext cx="353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 err="1">
                <a:solidFill>
                  <a:srgbClr val="0068F2"/>
                </a:solidFill>
                <a:ea typeface="LINE Seed Sans KR Bold"/>
              </a:rPr>
              <a:t>김승효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26900" y="2628900"/>
            <a:ext cx="128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양재원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3800" y="2628900"/>
            <a:ext cx="345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이정인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 [</a:t>
            </a:r>
            <a:r>
              <a:rPr lang="ko-KR" altLang="en-US" sz="3000" b="0" i="0" u="none" strike="noStrike" dirty="0">
                <a:solidFill>
                  <a:srgbClr val="0068F2"/>
                </a:solidFill>
                <a:ea typeface="LINE Seed Sans KR Bold"/>
              </a:rPr>
              <a:t>총괄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]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48000" y="3644900"/>
            <a:ext cx="3479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로그인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/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회원가입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마이페이지</a:t>
            </a:r>
            <a:endParaRPr lang="en-US" alt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  <a:p>
            <a:pPr lvl="0" algn="l">
              <a:lnSpc>
                <a:spcPct val="12035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LINE Seed Sans KR Regular"/>
              </a:rPr>
              <a:t>관리자페이지</a:t>
            </a: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48000" y="2628900"/>
            <a:ext cx="251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3550"/>
              </a:lnSpc>
            </a:pPr>
            <a:r>
              <a:rPr lang="ko-KR" sz="3000" b="0" i="0" u="none" strike="noStrike" dirty="0">
                <a:solidFill>
                  <a:srgbClr val="0068F2"/>
                </a:solidFill>
                <a:ea typeface="LINE Seed Sans KR Bold"/>
              </a:rPr>
              <a:t>안준호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 [</a:t>
            </a:r>
            <a:r>
              <a:rPr lang="ko-KR" altLang="en-US" sz="3000" b="0" i="0" u="none" strike="noStrike" dirty="0">
                <a:solidFill>
                  <a:srgbClr val="0068F2"/>
                </a:solidFill>
                <a:ea typeface="LINE Seed Sans KR Bold"/>
              </a:rPr>
              <a:t>팀장</a:t>
            </a:r>
            <a:r>
              <a:rPr lang="en-US" altLang="ko-KR" sz="3000" b="0" i="0" u="none" strike="noStrike" dirty="0">
                <a:solidFill>
                  <a:srgbClr val="0068F2"/>
                </a:solidFill>
                <a:ea typeface="LINE Seed Sans KR Bold"/>
              </a:rPr>
              <a:t>]</a:t>
            </a:r>
            <a:endParaRPr lang="ko-KR" sz="3000" b="0" i="0" u="none" strike="noStrike" dirty="0">
              <a:solidFill>
                <a:srgbClr val="0068F2"/>
              </a:solidFill>
              <a:ea typeface="LINE Seed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640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역할분담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69200" y="3619500"/>
            <a:ext cx="3479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altLang="en-US" sz="230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메인페이지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altLang="en-US" sz="2300" dirty="0">
                <a:solidFill>
                  <a:srgbClr val="000000"/>
                </a:solidFill>
                <a:latin typeface="LINE Seed Sans KR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변경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/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삭제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시간표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조회</a:t>
            </a:r>
          </a:p>
          <a:p>
            <a:pPr lvl="0" algn="l">
              <a:lnSpc>
                <a:spcPct val="120350"/>
              </a:lnSpc>
            </a:pP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48000" y="6934200"/>
            <a:ext cx="3479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정기권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/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프리패스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구매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결제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결제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1900" y="6934200"/>
            <a:ext cx="3479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자주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묻는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질문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자유게시판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유실물</a:t>
            </a:r>
            <a:r>
              <a:rPr lang="en-US" sz="2300" b="0" i="0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LINE Seed Sans KR Regular"/>
              </a:rPr>
              <a:t>센터</a:t>
            </a:r>
          </a:p>
          <a:p>
            <a:pPr lvl="0" algn="l">
              <a:lnSpc>
                <a:spcPct val="120350"/>
              </a:lnSpc>
            </a:pPr>
            <a:endParaRPr lang="ko-KR" sz="2300" b="0" i="0" u="none" strike="noStrike">
              <a:solidFill>
                <a:srgbClr val="000000"/>
              </a:solidFill>
              <a:ea typeface="LINE Seed Sans KR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65000" y="3657600"/>
            <a:ext cx="3479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LINE Seed Sans KR Regular"/>
              </a:rPr>
              <a:t>예매</a:t>
            </a:r>
            <a:r>
              <a:rPr lang="en-US" sz="2300" b="0" i="0" u="none" strike="noStrike" dirty="0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altLang="en-US" sz="230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출도착지</a:t>
            </a:r>
            <a:r>
              <a:rPr lang="ko-KR" altLang="en-US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조회</a:t>
            </a:r>
            <a:br>
              <a:rPr lang="en-US" altLang="ko-KR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</a:br>
            <a:r>
              <a:rPr lang="ko-KR" altLang="en-US" sz="230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예매 배차선택</a:t>
            </a: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  <a:p>
            <a:pPr lvl="0" algn="l">
              <a:lnSpc>
                <a:spcPct val="120350"/>
              </a:lnSpc>
            </a:pPr>
            <a:endParaRPr lang="ko-KR" sz="2300" b="0" i="0" u="none" strike="noStrike" dirty="0">
              <a:solidFill>
                <a:srgbClr val="000000"/>
              </a:solidFill>
              <a:ea typeface="LINE Seed Sans KR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-990600"/>
            <a:ext cx="16954500" cy="9258300"/>
          </a:xfrm>
          <a:prstGeom prst="rect">
            <a:avLst/>
          </a:prstGeom>
          <a:effectLst>
            <a:outerShdw blurRad="746870" dist="142427" dir="5400000">
              <a:srgbClr val="A7A7A7">
                <a:alpha val="6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78200" y="3162300"/>
            <a:ext cx="11531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9000" b="0" i="0" u="none" strike="noStrike" spc="6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9000" b="0" i="0" u="none" strike="noStrike" spc="6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6400" y="1003300"/>
            <a:ext cx="223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b="0" i="0" u="none" strike="noStrike" spc="500">
                <a:solidFill>
                  <a:srgbClr val="A2CAFF">
                    <a:alpha val="34902"/>
                  </a:srgbClr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43000" y="5664200"/>
            <a:ext cx="4724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89500" y="2825750"/>
            <a:ext cx="10731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메인페이지에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빠른예매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구현해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출발지와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도착지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등급을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선택하면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페이지로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넘어가야한다</a:t>
            </a:r>
            <a:b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</a:b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 err="1">
                <a:solidFill>
                  <a:srgbClr val="000000"/>
                </a:solidFill>
                <a:ea typeface="Pretendard Regular"/>
              </a:rPr>
              <a:t>메인페이지에서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예매내역을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28575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603500" y="29781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 err="1">
                <a:solidFill>
                  <a:srgbClr val="FFFFFF"/>
                </a:solidFill>
                <a:ea typeface="Pretendard SemiBold"/>
              </a:rPr>
              <a:t>메인페이지</a:t>
            </a:r>
            <a:endParaRPr lang="ko-KR" sz="21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9500" y="7797800"/>
            <a:ext cx="8928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회원은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별도로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옵션으로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구매조회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취소가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782955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603500" y="795020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정기권</a:t>
            </a:r>
            <a:r>
              <a:rPr lang="en-US" sz="2100" b="0" i="0" u="none" strike="noStrike" spc="-100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프리패스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9500" y="4068763"/>
            <a:ext cx="9601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로그인을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</a:b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로그인이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완료된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사용자만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예매를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4100513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2603500" y="4221163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회원가입</a:t>
            </a:r>
            <a:r>
              <a:rPr lang="en-US" sz="2100" b="0" i="0" u="none" strike="noStrike" spc="-100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로그인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9500" y="5495131"/>
            <a:ext cx="10477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출발지와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도착지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등급을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운영중인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스케줄을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확인하여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배차의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예매할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5335588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2603500" y="5456238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예매하기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89500" y="6738144"/>
            <a:ext cx="9702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승차권을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정기권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 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프리패스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카카오페이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네이버페이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간편결제가</a:t>
            </a:r>
            <a:r>
              <a:rPr lang="en-US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6586539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2603500" y="6707189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결제하기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900"/>
            <a:ext cx="182880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11200"/>
            <a:ext cx="16954500" cy="8864600"/>
          </a:xfrm>
          <a:prstGeom prst="rect">
            <a:avLst/>
          </a:prstGeom>
          <a:effectLst>
            <a:outerShdw blurRad="1953717" dist="340702" dir="5400000">
              <a:srgbClr val="A7A7A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-711200"/>
            <a:ext cx="16954500" cy="2844800"/>
          </a:xfrm>
          <a:prstGeom prst="rect">
            <a:avLst/>
          </a:prstGeom>
          <a:effectLst>
            <a:outerShdw blurRad="302921" dist="109538" dir="5400000">
              <a:srgbClr val="A7A7A7">
                <a:alpha val="7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16000" y="292100"/>
            <a:ext cx="120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spc="200">
                <a:solidFill>
                  <a:srgbClr val="95C3FF"/>
                </a:solidFill>
                <a:latin typeface="LINE Seed Sans KR Bold"/>
              </a:rPr>
              <a:t>NO.03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100" y="5384800"/>
            <a:ext cx="2857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56200" y="3651250"/>
            <a:ext cx="9601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결제한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승차권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조회할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예매를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변경하고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취소할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0" y="35052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876550" y="3657600"/>
            <a:ext cx="1790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예매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조회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변경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SemiBold"/>
              </a:rPr>
              <a:t>/</a:t>
            </a:r>
            <a:r>
              <a:rPr lang="ko-KR" sz="1700" b="0" i="0" u="none" strike="noStrike" dirty="0">
                <a:solidFill>
                  <a:srgbClr val="FFFFFF"/>
                </a:solidFill>
                <a:ea typeface="Pretendard SemiBold"/>
              </a:rPr>
              <a:t>취소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6200" y="4991100"/>
            <a:ext cx="9601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마이페이지에서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구매한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프리패스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정기권을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수정할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0" y="50038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870200" y="51244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SemiBold"/>
              </a:rPr>
              <a:t>마이페이지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6200" y="6661150"/>
            <a:ext cx="10477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Pretendard Regular"/>
              </a:rPr>
              <a:t>자주묻는질문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게시판에서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서비스에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자유게시판에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글과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댓글을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작성할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6705600"/>
            <a:ext cx="2082800" cy="609600"/>
          </a:xfrm>
          <a:prstGeom prst="rect">
            <a:avLst/>
          </a:prstGeom>
          <a:effectLst>
            <a:outerShdw blurRad="18508" dist="18759" dir="2700000">
              <a:srgbClr val="000000">
                <a:alpha val="1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2844800" y="682625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100" b="0" i="0" u="none" strike="noStrike" spc="-100" dirty="0">
                <a:solidFill>
                  <a:srgbClr val="FFFFFF"/>
                </a:solidFill>
                <a:ea typeface="Pretendard SemiBold"/>
              </a:rPr>
              <a:t>게시판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71500"/>
            <a:ext cx="10464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400">
                <a:solidFill>
                  <a:srgbClr val="FFFFFF"/>
                </a:solidFill>
                <a:latin typeface="LINE Seed Sans KR Bold"/>
              </a:rPr>
              <a:t>KOBUS </a:t>
            </a:r>
            <a:r>
              <a:rPr lang="ko-KR" sz="6400" b="0" i="0" u="none" strike="noStrike" spc="400">
                <a:solidFill>
                  <a:srgbClr val="FFFFFF"/>
                </a:solidFill>
                <a:ea typeface="LINE Seed Sans KR Bold"/>
              </a:rPr>
              <a:t>요구분석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1389</Words>
  <Application>Microsoft Office PowerPoint</Application>
  <PresentationFormat>사용자 지정</PresentationFormat>
  <Paragraphs>304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Calibri</vt:lpstr>
      <vt:lpstr>Pretendard SemiBold</vt:lpstr>
      <vt:lpstr>LINE Seed Sans KR Regular</vt:lpstr>
      <vt:lpstr>LINE Seed Sans KR Bold</vt:lpstr>
      <vt:lpstr>Arial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junginn</dc:creator>
  <cp:lastModifiedBy>준호 안</cp:lastModifiedBy>
  <cp:revision>101</cp:revision>
  <dcterms:created xsi:type="dcterms:W3CDTF">2006-08-16T00:00:00Z</dcterms:created>
  <dcterms:modified xsi:type="dcterms:W3CDTF">2025-07-28T05:02:31Z</dcterms:modified>
</cp:coreProperties>
</file>